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1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defaultTextStyle>
    <a:defPPr lvl="0">
      <a:defRPr lang="en-US"/>
    </a:defPPr>
    <a:lvl1pPr defTabSz="914400" eaLnBrk="1" hangingPunct="1" latinLnBrk="0" lvl="0" marL="0" rtl="0" algn="l">
      <a:defRPr kern="1200" sz="1800">
        <a:solidFill>
          <a:schemeClr val="tx1"/>
        </a:solidFill>
        <a:latin typeface="+mn-lt"/>
        <a:ea typeface="+mn-ea"/>
        <a:cs typeface="+mn-cs"/>
      </a:defRPr>
    </a:lvl1pPr>
    <a:lvl2pPr defTabSz="914400" eaLnBrk="1" hangingPunct="1" latinLnBrk="0" lvl="1" marL="457200" rtl="0" algn="l">
      <a:defRPr kern="1200" sz="1800">
        <a:solidFill>
          <a:schemeClr val="tx1"/>
        </a:solidFill>
        <a:latin typeface="+mn-lt"/>
        <a:ea typeface="+mn-ea"/>
        <a:cs typeface="+mn-cs"/>
      </a:defRPr>
    </a:lvl2pPr>
    <a:lvl3pPr defTabSz="914400" eaLnBrk="1" hangingPunct="1" latinLnBrk="0" lvl="2" marL="914400" rtl="0" algn="l">
      <a:defRPr kern="1200" sz="1800">
        <a:solidFill>
          <a:schemeClr val="tx1"/>
        </a:solidFill>
        <a:latin typeface="+mn-lt"/>
        <a:ea typeface="+mn-ea"/>
        <a:cs typeface="+mn-cs"/>
      </a:defRPr>
    </a:lvl3pPr>
    <a:lvl4pPr defTabSz="914400" eaLnBrk="1" hangingPunct="1" latinLnBrk="0" lvl="3" marL="1371600" rtl="0" algn="l">
      <a:defRPr kern="1200" sz="1800">
        <a:solidFill>
          <a:schemeClr val="tx1"/>
        </a:solidFill>
        <a:latin typeface="+mn-lt"/>
        <a:ea typeface="+mn-ea"/>
        <a:cs typeface="+mn-cs"/>
      </a:defRPr>
    </a:lvl4pPr>
    <a:lvl5pPr defTabSz="914400" eaLnBrk="1" hangingPunct="1" latinLnBrk="0" lvl="4" marL="1828800" rtl="0" algn="l">
      <a:defRPr kern="1200" sz="1800">
        <a:solidFill>
          <a:schemeClr val="tx1"/>
        </a:solidFill>
        <a:latin typeface="+mn-lt"/>
        <a:ea typeface="+mn-ea"/>
        <a:cs typeface="+mn-cs"/>
      </a:defRPr>
    </a:lvl5pPr>
    <a:lvl6pPr defTabSz="914400" eaLnBrk="1" hangingPunct="1" latinLnBrk="0" lvl="5" marL="2286000" rtl="0" algn="l">
      <a:defRPr kern="1200" sz="1800">
        <a:solidFill>
          <a:schemeClr val="tx1"/>
        </a:solidFill>
        <a:latin typeface="+mn-lt"/>
        <a:ea typeface="+mn-ea"/>
        <a:cs typeface="+mn-cs"/>
      </a:defRPr>
    </a:lvl6pPr>
    <a:lvl7pPr defTabSz="914400" eaLnBrk="1" hangingPunct="1" latinLnBrk="0" lvl="6" marL="2743200" rtl="0" algn="l">
      <a:defRPr kern="1200" sz="1800">
        <a:solidFill>
          <a:schemeClr val="tx1"/>
        </a:solidFill>
        <a:latin typeface="+mn-lt"/>
        <a:ea typeface="+mn-ea"/>
        <a:cs typeface="+mn-cs"/>
      </a:defRPr>
    </a:lvl7pPr>
    <a:lvl8pPr defTabSz="914400" eaLnBrk="1" hangingPunct="1" latinLnBrk="0" lvl="7" marL="3200400" rtl="0" algn="l">
      <a:defRPr kern="1200" sz="1800">
        <a:solidFill>
          <a:schemeClr val="tx1"/>
        </a:solidFill>
        <a:latin typeface="+mn-lt"/>
        <a:ea typeface="+mn-ea"/>
        <a:cs typeface="+mn-cs"/>
      </a:defRPr>
    </a:lvl8pPr>
    <a:lvl9pPr defTabSz="914400" eaLnBrk="1" hangingPunct="1" latinLnBrk="0" lvl="8" marL="3657600" rtl="0" algn="l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1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1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2" Type="http://schemas.openxmlformats.org/officeDocument/2006/relationships/slide" Target="slides/slide8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5315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83792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626C3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hyperlink" Target="mailto:shubham.sahu@example.co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2804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Car Prices Dashboard – Interactive Analysis using Power BI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94540"/>
            <a:ext cx="75564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Unlocking Actionable Insights from 558,837 Car Sales Records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36646" y="21103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15932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For further insights or a personalized demo, please contact: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1133951" y="411753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Bhagyashree Sahu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133951" y="4882991"/>
            <a:ext cx="72162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626C3B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sahubhagyashree2020@google.com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133951" y="5501045"/>
            <a:ext cx="72162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LinkedIn Profile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3777377"/>
            <a:ext cx="30480" cy="2341721"/>
          </a:xfrm>
          <a:prstGeom prst="rect">
            <a:avLst/>
          </a:prstGeom>
          <a:solidFill>
            <a:srgbClr val="626C3B"/>
          </a:solidFill>
          <a:ln/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89829"/>
            <a:ext cx="113468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Driving Deeper: Our Dashboard Objectives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5223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Our primary goal is to empower stakeholders with an interactive dashboard, transforming raw car sales data into actionable insights for strategic decision-making.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973354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F6EBD4"/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3942874"/>
            <a:ext cx="4196358" cy="121920"/>
          </a:xfrm>
          <a:prstGeom prst="roundRect">
            <a:avLst>
              <a:gd name="adj" fmla="val 279070"/>
            </a:avLst>
          </a:prstGeom>
          <a:solidFill>
            <a:srgbClr val="626C3B"/>
          </a:solidFill>
          <a:ln/>
        </p:spPr>
      </p:sp>
      <p:sp>
        <p:nvSpPr>
          <p:cNvPr id="6" name="Shape 4"/>
          <p:cNvSpPr/>
          <p:nvPr/>
        </p:nvSpPr>
        <p:spPr>
          <a:xfrm>
            <a:off x="2551688" y="363319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626C3B"/>
          </a:solidFill>
          <a:ln/>
        </p:spPr>
      </p:sp>
      <p:sp>
        <p:nvSpPr>
          <p:cNvPr id="7" name="Text 5"/>
          <p:cNvSpPr/>
          <p:nvPr/>
        </p:nvSpPr>
        <p:spPr>
          <a:xfrm>
            <a:off x="2755761" y="380333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1051084" y="4540329"/>
            <a:ext cx="30048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Performance Tracking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051084" y="5030748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Monitor key metrics: total sales, average price, and units sold across the market.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216962" y="3973354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F6EBD4"/>
          </a:solidFill>
          <a:ln/>
        </p:spPr>
      </p:sp>
      <p:sp>
        <p:nvSpPr>
          <p:cNvPr id="11" name="Shape 9"/>
          <p:cNvSpPr/>
          <p:nvPr/>
        </p:nvSpPr>
        <p:spPr>
          <a:xfrm>
            <a:off x="5216962" y="3942874"/>
            <a:ext cx="4196358" cy="121920"/>
          </a:xfrm>
          <a:prstGeom prst="roundRect">
            <a:avLst>
              <a:gd name="adj" fmla="val 279070"/>
            </a:avLst>
          </a:prstGeom>
          <a:solidFill>
            <a:srgbClr val="83792E"/>
          </a:solidFill>
          <a:ln/>
        </p:spPr>
      </p:sp>
      <p:sp>
        <p:nvSpPr>
          <p:cNvPr id="12" name="Shape 10"/>
          <p:cNvSpPr/>
          <p:nvPr/>
        </p:nvSpPr>
        <p:spPr>
          <a:xfrm>
            <a:off x="6974860" y="363319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83792E"/>
          </a:solidFill>
          <a:ln/>
        </p:spPr>
      </p:sp>
      <p:sp>
        <p:nvSpPr>
          <p:cNvPr id="13" name="Text 11"/>
          <p:cNvSpPr/>
          <p:nvPr/>
        </p:nvSpPr>
        <p:spPr>
          <a:xfrm>
            <a:off x="7178933" y="380333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5474256" y="45403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Market Hotspots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5474256" y="5030748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Identify top-performing brands, regions, and popular body types to refine market focus.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9640133" y="3973354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F6EBD4"/>
          </a:solidFill>
          <a:ln/>
        </p:spPr>
      </p:sp>
      <p:sp>
        <p:nvSpPr>
          <p:cNvPr id="17" name="Shape 15"/>
          <p:cNvSpPr/>
          <p:nvPr/>
        </p:nvSpPr>
        <p:spPr>
          <a:xfrm>
            <a:off x="9640133" y="3942874"/>
            <a:ext cx="4196358" cy="121920"/>
          </a:xfrm>
          <a:prstGeom prst="roundRect">
            <a:avLst>
              <a:gd name="adj" fmla="val 279070"/>
            </a:avLst>
          </a:prstGeom>
          <a:solidFill>
            <a:srgbClr val="E8AF3B"/>
          </a:solidFill>
          <a:ln/>
        </p:spPr>
      </p:sp>
      <p:sp>
        <p:nvSpPr>
          <p:cNvPr id="18" name="Shape 16"/>
          <p:cNvSpPr/>
          <p:nvPr/>
        </p:nvSpPr>
        <p:spPr>
          <a:xfrm>
            <a:off x="11398032" y="363319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8AF3B"/>
          </a:solidFill>
          <a:ln/>
        </p:spPr>
      </p:sp>
      <p:sp>
        <p:nvSpPr>
          <p:cNvPr id="19" name="Text 17"/>
          <p:cNvSpPr/>
          <p:nvPr/>
        </p:nvSpPr>
        <p:spPr>
          <a:xfrm>
            <a:off x="11602105" y="380333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8"/>
          <p:cNvSpPr/>
          <p:nvPr/>
        </p:nvSpPr>
        <p:spPr>
          <a:xfrm>
            <a:off x="9897427" y="45403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Value Drivers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9897427" y="5030748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Explore the critical relationship between vehicle condition, odometer readings, and their impact on selling price.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108757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Dataset at a Glance: Fueling Our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Our analysis is built upon a robust dataset sourced from </a:t>
            </a: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car_prices.csv on Kaggle</a:t>
            </a: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, comprising over half a million individual car sales records. This extensive data provides a comprehensive view of the automotive market.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0130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Size:</a:t>
            </a: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558,837 rows × 16 columns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4350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Key Columns Include: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685705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year, make, model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2790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body, transmission, condition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570101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odometer, sellingprice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012299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state, saledate</a:t>
            </a:r>
            <a:endParaRPr lang="en-US" sz="17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6399" y="812244"/>
            <a:ext cx="13019484" cy="639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Key Performance Indicators: Our Dashboard Compass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6399" y="1861185"/>
            <a:ext cx="13197602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These core KPIs provide a snapshot of market performance, offering immediate insights into sales volume, pricing trends, and inventory metrics.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16399" y="2848570"/>
            <a:ext cx="3107412" cy="675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30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SUM(sellingprice)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990600" y="3779758"/>
            <a:ext cx="2558891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Total Sales Revenue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16399" y="4222313"/>
            <a:ext cx="3107412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Overall financial performance from all car sales.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079677" y="2848570"/>
            <a:ext cx="3107531" cy="675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30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AVG(sellingprice)</a:t>
            </a:r>
            <a:endParaRPr lang="en-US" sz="3000" dirty="0"/>
          </a:p>
        </p:txBody>
      </p:sp>
      <p:sp>
        <p:nvSpPr>
          <p:cNvPr id="8" name="Text 6"/>
          <p:cNvSpPr/>
          <p:nvPr/>
        </p:nvSpPr>
        <p:spPr>
          <a:xfrm>
            <a:off x="4353997" y="3779758"/>
            <a:ext cx="2558891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Average Selling Price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4079677" y="4222313"/>
            <a:ext cx="3107531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The typical price point for vehicles sold.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443073" y="2848570"/>
            <a:ext cx="3107531" cy="675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30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COUNT(vin)</a:t>
            </a:r>
            <a:endParaRPr lang="en-US" sz="3000" dirty="0"/>
          </a:p>
        </p:txBody>
      </p:sp>
      <p:sp>
        <p:nvSpPr>
          <p:cNvPr id="11" name="Text 9"/>
          <p:cNvSpPr/>
          <p:nvPr/>
        </p:nvSpPr>
        <p:spPr>
          <a:xfrm>
            <a:off x="7717393" y="3779758"/>
            <a:ext cx="2558891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Cars Sold</a:t>
            </a:r>
            <a:endParaRPr lang="en-US" sz="2000" dirty="0"/>
          </a:p>
        </p:txBody>
      </p:sp>
      <p:sp>
        <p:nvSpPr>
          <p:cNvPr id="12" name="Text 10"/>
          <p:cNvSpPr/>
          <p:nvPr/>
        </p:nvSpPr>
        <p:spPr>
          <a:xfrm>
            <a:off x="7443073" y="4222313"/>
            <a:ext cx="3107531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Total volume of unique vehicles transacted.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806470" y="2848570"/>
            <a:ext cx="3107531" cy="675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30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AVG(condition)</a:t>
            </a:r>
            <a:endParaRPr lang="en-US" sz="3000" dirty="0"/>
          </a:p>
        </p:txBody>
      </p:sp>
      <p:sp>
        <p:nvSpPr>
          <p:cNvPr id="14" name="Text 12"/>
          <p:cNvSpPr/>
          <p:nvPr/>
        </p:nvSpPr>
        <p:spPr>
          <a:xfrm>
            <a:off x="11080790" y="3779758"/>
            <a:ext cx="2558891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Average Condition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10806470" y="4222313"/>
            <a:ext cx="3107531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Insight into the typical quality rating of sold cars.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761434" y="5388769"/>
            <a:ext cx="3107412" cy="675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AVG(odometer)</a:t>
            </a:r>
            <a:endParaRPr lang="en-US" sz="5300" dirty="0"/>
          </a:p>
        </p:txBody>
      </p:sp>
      <p:sp>
        <p:nvSpPr>
          <p:cNvPr id="17" name="Text 15"/>
          <p:cNvSpPr/>
          <p:nvPr/>
        </p:nvSpPr>
        <p:spPr>
          <a:xfrm>
            <a:off x="6035635" y="6319957"/>
            <a:ext cx="2558891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Average Odometer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5761434" y="6762512"/>
            <a:ext cx="3107412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Mean mileage of vehicles at the point of sale.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6890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EFE0C2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Dashboard Blueprint: A Visual Interface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26625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Intuitive Design for Maximum Impact</a:t>
            </a:r>
            <a:endParaRPr lang="en-US" sz="3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98840"/>
            <a:ext cx="95223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Key Insights: What the Data Reveals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6124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Our interactive dashboard swiftly highlights critical market dynamics, guiding strategic adjustments for sales and inventory.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979301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F6EBD4"/>
          </a:solidFill>
          <a:ln w="30480">
            <a:solidFill>
              <a:srgbClr val="626C3B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2979301"/>
            <a:ext cx="121920" cy="1730812"/>
          </a:xfrm>
          <a:prstGeom prst="roundRect">
            <a:avLst>
              <a:gd name="adj" fmla="val 279070"/>
            </a:avLst>
          </a:prstGeom>
          <a:solidFill>
            <a:srgbClr val="626C3B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3236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SUV Dominance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3727013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SUVs command the highest average selling prices, indicating strong demand and value in this segment.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979301"/>
            <a:ext cx="6408063" cy="1730812"/>
          </a:xfrm>
          <a:prstGeom prst="roundRect">
            <a:avLst>
              <a:gd name="adj" fmla="val 8453"/>
            </a:avLst>
          </a:prstGeom>
          <a:solidFill>
            <a:srgbClr val="F6EBD4"/>
          </a:solidFill>
          <a:ln w="30480">
            <a:solidFill>
              <a:srgbClr val="83792E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8067" y="2979301"/>
            <a:ext cx="121920" cy="1730812"/>
          </a:xfrm>
          <a:prstGeom prst="roundRect">
            <a:avLst>
              <a:gd name="adj" fmla="val 279070"/>
            </a:avLst>
          </a:prstGeom>
          <a:solidFill>
            <a:srgbClr val="83792E"/>
          </a:solidFill>
          <a:ln/>
        </p:spPr>
      </p:sp>
      <p:sp>
        <p:nvSpPr>
          <p:cNvPr id="10" name="Text 8"/>
          <p:cNvSpPr/>
          <p:nvPr/>
        </p:nvSpPr>
        <p:spPr>
          <a:xfrm>
            <a:off x="7777282" y="3236595"/>
            <a:ext cx="30012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Regional Powerhouses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777282" y="3727013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California and Texas emerge as leaders in total sales, signaling key markets for concentrated efforts.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936927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F6EBD4"/>
          </a:solidFill>
          <a:ln w="30480">
            <a:solidFill>
              <a:srgbClr val="E8AF3B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63310" y="4936927"/>
            <a:ext cx="121920" cy="2093714"/>
          </a:xfrm>
          <a:prstGeom prst="roundRect">
            <a:avLst>
              <a:gd name="adj" fmla="val 279070"/>
            </a:avLst>
          </a:prstGeom>
          <a:solidFill>
            <a:srgbClr val="E8AF3B"/>
          </a:solidFill>
          <a:ln/>
        </p:spPr>
      </p:sp>
      <p:sp>
        <p:nvSpPr>
          <p:cNvPr id="14" name="Text 12"/>
          <p:cNvSpPr/>
          <p:nvPr/>
        </p:nvSpPr>
        <p:spPr>
          <a:xfrm>
            <a:off x="1142524" y="5194221"/>
            <a:ext cx="28870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Odometer's Influence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142524" y="5684639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Vehicles with lower odometer readings consistently achieve higher selling prices, confirming mileage as a critical pricing factor.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4936927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F6EBD4"/>
          </a:solidFill>
          <a:ln w="30480">
            <a:solidFill>
              <a:srgbClr val="CC914D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398067" y="4936927"/>
            <a:ext cx="121920" cy="2093714"/>
          </a:xfrm>
          <a:prstGeom prst="roundRect">
            <a:avLst>
              <a:gd name="adj" fmla="val 279070"/>
            </a:avLst>
          </a:prstGeom>
          <a:solidFill>
            <a:srgbClr val="CC914D"/>
          </a:solidFill>
          <a:ln/>
        </p:spPr>
      </p:sp>
      <p:sp>
        <p:nvSpPr>
          <p:cNvPr id="18" name="Text 16"/>
          <p:cNvSpPr/>
          <p:nvPr/>
        </p:nvSpPr>
        <p:spPr>
          <a:xfrm>
            <a:off x="7777282" y="51942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Brand Leaders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777282" y="5684639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Toyota and Ford maintain their positions as top-selling brands, reflecting consumer preference and market share.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3762" y="450771"/>
            <a:ext cx="10116264" cy="512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Strategic Advantages: Empowering Decision-Makers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573762" y="1356479"/>
            <a:ext cx="6541413" cy="524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The Power BI dashboard enables swift, interactive exploration of car sales data, providing a dynamic tool for market analysis.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573762" y="2028587"/>
            <a:ext cx="6541413" cy="524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Stakeholders can easily filter data by year, brand, and state for highly targeted market insights.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573762" y="2610445"/>
            <a:ext cx="6541413" cy="524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The interactive nature supports agile decision-making and rapid response to market shifts.</a:t>
            </a:r>
            <a:endParaRPr lang="en-US" sz="12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2845" y="1393388"/>
            <a:ext cx="6541413" cy="6541413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73762" y="8303657"/>
            <a:ext cx="13482876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Ultimately, this deep-dive analysis significantly supports optimized inventory planning and the development of dynamic, competitive pricing strategies.</a:t>
            </a:r>
            <a:endParaRPr lang="en-US" sz="12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64788"/>
            <a:ext cx="122597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Beyond the Dashboard: Future Enhancements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2719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To further elevate our analytical capabilities, we plan to implement several advanced features, providing even richer insights and proactive tools for sales and strategy.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988594"/>
            <a:ext cx="4196358" cy="1143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20604" y="4895850"/>
            <a:ext cx="36371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Predictive Price Estimation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386268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Integrate machine learning models to forecast optimal selling prices based on market conditions and vehicle attributes.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6962" y="3648313"/>
            <a:ext cx="4196358" cy="114300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443776" y="4555569"/>
            <a:ext cx="33455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Customer Demographics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443776" y="5045988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Incorporate additional data points on customer profiles to enable more precise segmentation and targeted marketing campaigns.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40133" y="3308152"/>
            <a:ext cx="4196358" cy="114300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866948" y="4215408"/>
            <a:ext cx="31106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Real-time Data Refresh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866948" y="4705826"/>
            <a:ext cx="37427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Automate data pipelines to ensure the dashboard reflects the most current market information, supporting real-time decision-making.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3922" y="2215277"/>
            <a:ext cx="68888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EFE0C2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Ignite Your Sales Strategy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64218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dirty="0">
                <a:solidFill>
                  <a:srgbClr val="EFE0C2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Transform Data into Dynamic Action</a:t>
            </a:r>
            <a:endParaRPr lang="en-US" sz="6150" dirty="0"/>
          </a:p>
        </p:txBody>
      </p:sp>
      <p:sp>
        <p:nvSpPr>
          <p:cNvPr id="5" name="Text 2"/>
          <p:cNvSpPr/>
          <p:nvPr/>
        </p:nvSpPr>
        <p:spPr>
          <a:xfrm>
            <a:off x="6280129" y="6344585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Ready to unlock the full potential of your car sales data?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